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56" r:id="rId3"/>
    <p:sldId id="257" r:id="rId4"/>
    <p:sldId id="258" r:id="rId5"/>
    <p:sldId id="268" r:id="rId6"/>
    <p:sldId id="259" r:id="rId7"/>
    <p:sldId id="263" r:id="rId8"/>
    <p:sldId id="264" r:id="rId9"/>
    <p:sldId id="265" r:id="rId10"/>
    <p:sldId id="266" r:id="rId11"/>
    <p:sldId id="267" r:id="rId12"/>
    <p:sldId id="260"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F6F6F6"/>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p:restoredTop sz="94712"/>
  </p:normalViewPr>
  <p:slideViewPr>
    <p:cSldViewPr snapToGrid="0">
      <p:cViewPr varScale="1">
        <p:scale>
          <a:sx n="119" d="100"/>
          <a:sy n="119" d="100"/>
        </p:scale>
        <p:origin x="1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2A6EF-866D-F94C-962D-6D9C8641DFB6}" type="datetimeFigureOut">
              <a:rPr kumimoji="1" lang="zh-CN" altLang="en-US" smtClean="0"/>
              <a:t>2021/6/9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49209-AE09-144F-BD48-ABCDC849C71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F849209-AE09-144F-BD48-ABCDC849C714}" type="slidenum">
              <a:rPr kumimoji="1" lang="zh-CN" altLang="en-US" smtClean="0"/>
              <a:t>2</a:t>
            </a:fld>
            <a:endParaRPr kumimoji="1" lang="zh-CN" altLang="en-US"/>
          </a:p>
        </p:txBody>
      </p:sp>
    </p:spTree>
    <p:extLst>
      <p:ext uri="{BB962C8B-B14F-4D97-AF65-F5344CB8AC3E}">
        <p14:creationId xmlns:p14="http://schemas.microsoft.com/office/powerpoint/2010/main" val="390796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F849209-AE09-144F-BD48-ABCDC849C714}" type="slidenum">
              <a:rPr kumimoji="1" lang="zh-CN" altLang="en-US" smtClean="0"/>
              <a:t>7</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F849209-AE09-144F-BD48-ABCDC849C714}" type="slidenum">
              <a:rPr kumimoji="1" lang="zh-CN" altLang="en-US" smtClean="0"/>
              <a:t>9</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F849209-AE09-144F-BD48-ABCDC849C714}" type="slidenum">
              <a:rPr kumimoji="1" lang="zh-CN" altLang="en-US" smtClean="0"/>
              <a:t>11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244628" y="4507056"/>
            <a:ext cx="8061198" cy="580723"/>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9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ctr"/>
            <a:r>
              <a:rPr kumimoji="1" lang="zh-CN" altLang="en-US" sz="4000" dirty="0">
                <a:latin typeface="Microsoft YaHei" panose="020B0503020204020204" pitchFamily="34" charset="-122"/>
                <a:ea typeface="Microsoft YaHei" panose="020B0503020204020204" pitchFamily="34" charset="-122"/>
              </a:rPr>
              <a:t>基于</a:t>
            </a:r>
            <a:r>
              <a:rPr kumimoji="1" lang="en-US" altLang="zh-CN" sz="4000" dirty="0">
                <a:latin typeface="Microsoft YaHei" panose="020B0503020204020204" pitchFamily="34" charset="-122"/>
                <a:ea typeface="Microsoft YaHei" panose="020B0503020204020204" pitchFamily="34" charset="-122"/>
              </a:rPr>
              <a:t>RPA+AI</a:t>
            </a:r>
            <a:r>
              <a:rPr kumimoji="1" lang="zh-CN" altLang="en-US" sz="4000" dirty="0">
                <a:latin typeface="Microsoft YaHei" panose="020B0503020204020204" pitchFamily="34" charset="-122"/>
                <a:ea typeface="Microsoft YaHei" panose="020B0503020204020204" pitchFamily="34" charset="-122"/>
              </a:rPr>
              <a:t> 重大活动预测 机器人</a:t>
            </a:r>
            <a:endParaRPr kumimoji="1" lang="en-US" altLang="zh-CN" sz="4000" dirty="0">
              <a:latin typeface="Microsoft YaHei" panose="020B0503020204020204" pitchFamily="34" charset="-122"/>
              <a:ea typeface="Microsoft YaHei" panose="020B0503020204020204" pitchFamily="34" charset="-122"/>
            </a:endParaRP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
        <p:nvSpPr>
          <p:cNvPr id="2" name="文本框 1">
            <a:extLst>
              <a:ext uri="{FF2B5EF4-FFF2-40B4-BE49-F238E27FC236}">
                <a16:creationId xmlns:a16="http://schemas.microsoft.com/office/drawing/2014/main" id="{65C3B4B6-0248-BE47-B401-9F946423E21A}"/>
              </a:ext>
            </a:extLst>
          </p:cNvPr>
          <p:cNvSpPr txBox="1"/>
          <p:nvPr/>
        </p:nvSpPr>
        <p:spPr>
          <a:xfrm>
            <a:off x="5068637" y="6519446"/>
            <a:ext cx="2646878" cy="338554"/>
          </a:xfrm>
          <a:prstGeom prst="rect">
            <a:avLst/>
          </a:prstGeom>
          <a:noFill/>
        </p:spPr>
        <p:txBody>
          <a:bodyPr wrap="none" rtlCol="0">
            <a:spAutoFit/>
          </a:bodyPr>
          <a:lstStyle/>
          <a:p>
            <a:r>
              <a:rPr kumimoji="1" lang="zh-CN" altLang="en-US" sz="1600" dirty="0">
                <a:solidFill>
                  <a:schemeClr val="bg1">
                    <a:lumMod val="75000"/>
                  </a:schemeClr>
                </a:solidFill>
                <a:latin typeface="Microsoft YaHei" panose="020B0503020204020204" pitchFamily="34" charset="-122"/>
                <a:ea typeface="Microsoft YaHei" panose="020B0503020204020204" pitchFamily="34" charset="-122"/>
              </a:rPr>
              <a:t>广州衡昊数据科技有限公司</a:t>
            </a:r>
          </a:p>
        </p:txBody>
      </p:sp>
      <p:pic>
        <p:nvPicPr>
          <p:cNvPr id="11" name="图片 10">
            <a:extLst>
              <a:ext uri="{FF2B5EF4-FFF2-40B4-BE49-F238E27FC236}">
                <a16:creationId xmlns:a16="http://schemas.microsoft.com/office/drawing/2014/main" id="{AD4A463C-DE02-024D-B47E-F56A853190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32" y="135667"/>
            <a:ext cx="607178" cy="8176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模式和技术创新性</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90204" pitchFamily="34" charset="0"/>
              </a:rPr>
              <a:t>Mode and Technological Innovation</a:t>
            </a:r>
            <a:endParaRPr kumimoji="0" lang="en-US"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90204" pitchFamily="34" charset="0"/>
            </a:endParaRPr>
          </a:p>
        </p:txBody>
      </p:sp>
      <p:sp>
        <p:nvSpPr>
          <p:cNvPr id="2" name="矩形 1"/>
          <p:cNvSpPr/>
          <p:nvPr/>
        </p:nvSpPr>
        <p:spPr>
          <a:xfrm>
            <a:off x="292498" y="1366788"/>
            <a:ext cx="5803501" cy="160924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 name="矩形 5"/>
          <p:cNvSpPr/>
          <p:nvPr/>
        </p:nvSpPr>
        <p:spPr>
          <a:xfrm>
            <a:off x="6337698" y="1366788"/>
            <a:ext cx="5696257" cy="160924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292498" y="3077347"/>
            <a:ext cx="5803501" cy="160924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矩形 7"/>
          <p:cNvSpPr/>
          <p:nvPr/>
        </p:nvSpPr>
        <p:spPr>
          <a:xfrm>
            <a:off x="6337698" y="3077347"/>
            <a:ext cx="5696257" cy="1609244"/>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9" name="矩形 8"/>
          <p:cNvSpPr/>
          <p:nvPr/>
        </p:nvSpPr>
        <p:spPr>
          <a:xfrm>
            <a:off x="292498" y="4787905"/>
            <a:ext cx="5803501" cy="195156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 name="矩形 9"/>
          <p:cNvSpPr/>
          <p:nvPr/>
        </p:nvSpPr>
        <p:spPr>
          <a:xfrm>
            <a:off x="6337698" y="4787906"/>
            <a:ext cx="5696257" cy="195156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1" name="文本框 10"/>
          <p:cNvSpPr txBox="1"/>
          <p:nvPr/>
        </p:nvSpPr>
        <p:spPr>
          <a:xfrm>
            <a:off x="428978" y="1468697"/>
            <a:ext cx="53607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  通过流程配置组合多个模型构建场景，扩展性强</a:t>
            </a:r>
          </a:p>
        </p:txBody>
      </p:sp>
      <p:sp>
        <p:nvSpPr>
          <p:cNvPr id="12" name="矩形 11"/>
          <p:cNvSpPr/>
          <p:nvPr/>
        </p:nvSpPr>
        <p:spPr>
          <a:xfrm>
            <a:off x="494665" y="1903418"/>
            <a:ext cx="5314608"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由多个模型组成，通过流程进行配置，每个模型可以在现在的基础上进行扩展，也可以单独使用，具有足够的灵活性，流程可通过配置自动化运行。可在多区域多地市进行扩展应用。</a:t>
            </a:r>
            <a:endParaRPr kumimoji="0" lang="en-US"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3" name="文本框 12"/>
          <p:cNvSpPr txBox="1"/>
          <p:nvPr/>
        </p:nvSpPr>
        <p:spPr>
          <a:xfrm>
            <a:off x="6505444" y="1468697"/>
            <a:ext cx="44655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  应用</a:t>
            </a: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RPA</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自动化能力更新优化模型效果</a:t>
            </a:r>
          </a:p>
        </p:txBody>
      </p:sp>
      <p:sp>
        <p:nvSpPr>
          <p:cNvPr id="14" name="矩形 13"/>
          <p:cNvSpPr/>
          <p:nvPr/>
        </p:nvSpPr>
        <p:spPr>
          <a:xfrm>
            <a:off x="6524975" y="1908606"/>
            <a:ext cx="537452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指标预测模型具有时效性，尤其是在发生疫情这样的社会事件时，同一个地点的指标规律会发生变化，因此通过流程配置模型自动更新，可以解决因时效性带来的预测效果差等问题。</a:t>
            </a:r>
            <a:endParaRPr kumimoji="0" lang="en-US"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5" name="文本框 14"/>
          <p:cNvSpPr txBox="1"/>
          <p:nvPr/>
        </p:nvSpPr>
        <p:spPr>
          <a:xfrm>
            <a:off x="428978" y="3187889"/>
            <a:ext cx="46682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3.</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 智能过滤劣质小区基站，提高模型准确率 </a:t>
            </a:r>
          </a:p>
        </p:txBody>
      </p:sp>
      <p:sp>
        <p:nvSpPr>
          <p:cNvPr id="16" name="矩形 15"/>
          <p:cNvSpPr/>
          <p:nvPr/>
        </p:nvSpPr>
        <p:spPr>
          <a:xfrm>
            <a:off x="494665" y="3557221"/>
            <a:ext cx="5360764"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在小区基站</a:t>
            </a:r>
            <a:r>
              <a:rPr kumimoji="0" lang="zh-CN" altLang="en-GB"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链接</a:t>
            </a: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用户数预测模型训练过程中对每个小区的预测效果予以记录，以便在数据处理时根据小区预测效果进行筛选可用小区，以保证小区预测的准确性，减少预测效果差小区带来的干扰。</a:t>
            </a:r>
            <a:endParaRPr kumimoji="0" lang="en-US"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7" name="文本框 16"/>
          <p:cNvSpPr txBox="1"/>
          <p:nvPr/>
        </p:nvSpPr>
        <p:spPr>
          <a:xfrm>
            <a:off x="6505444" y="3187500"/>
            <a:ext cx="49942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4.</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 预测模型采用</a:t>
            </a:r>
            <a:r>
              <a:rPr kumimoji="1" lang="en-GB"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lightgbm</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模型，提高预测性能</a:t>
            </a:r>
          </a:p>
        </p:txBody>
      </p:sp>
      <p:sp>
        <p:nvSpPr>
          <p:cNvPr id="18" name="矩形 17"/>
          <p:cNvSpPr/>
          <p:nvPr/>
        </p:nvSpPr>
        <p:spPr>
          <a:xfrm>
            <a:off x="6524975" y="3556832"/>
            <a:ext cx="537452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预测模型选择</a:t>
            </a:r>
            <a:r>
              <a:rPr kumimoji="0" lang="en-GB"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lightgbm</a:t>
            </a: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模型，该模型在保证高准确率的基础上极大的优化了速度，可以满足在地市级</a:t>
            </a:r>
            <a:r>
              <a:rPr kumimoji="0" lang="en-GB"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KPI</a:t>
            </a: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数据和全地市小区的数量级上进行实时用户数预测（每小时一次）的时间要求</a:t>
            </a:r>
          </a:p>
        </p:txBody>
      </p:sp>
      <p:sp>
        <p:nvSpPr>
          <p:cNvPr id="19" name="文本框 18"/>
          <p:cNvSpPr txBox="1"/>
          <p:nvPr/>
        </p:nvSpPr>
        <p:spPr>
          <a:xfrm>
            <a:off x="460798" y="4871257"/>
            <a:ext cx="53094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5. </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多种聚类方法组合使用，提高活动点识别准确度</a:t>
            </a:r>
          </a:p>
        </p:txBody>
      </p:sp>
      <p:sp>
        <p:nvSpPr>
          <p:cNvPr id="20" name="矩形 19"/>
          <p:cNvSpPr/>
          <p:nvPr/>
        </p:nvSpPr>
        <p:spPr>
          <a:xfrm>
            <a:off x="432022" y="5166465"/>
            <a:ext cx="5444859" cy="144783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首先利用密度聚类方法对异常小区的经纬度进行聚类，以每个小区的异常程度作为聚类权重，加大异常程度大的小区的比重，有利于排除异常程度小的小区干扰；根据密度聚类的结果剔除噪声点，然后根据密度聚类得到的类别数再进行</a:t>
            </a:r>
            <a:r>
              <a:rPr kumimoji="0" lang="en-GB" altLang="zh-CN"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K-means</a:t>
            </a: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均值聚类，并以每个小区的异常程度作为聚类权重，均值聚类可以更好的体现异常点在平面距离上的聚集性</a:t>
            </a:r>
          </a:p>
        </p:txBody>
      </p:sp>
      <p:sp>
        <p:nvSpPr>
          <p:cNvPr id="21" name="文本框 20"/>
          <p:cNvSpPr txBox="1"/>
          <p:nvPr/>
        </p:nvSpPr>
        <p:spPr>
          <a:xfrm>
            <a:off x="6450511" y="4871257"/>
            <a:ext cx="5540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6. </a:t>
            </a:r>
            <a:r>
              <a:rPr kumimoji="1" lang="zh-CN"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空间距离与时间维度上分析关联活动点，减少误判</a:t>
            </a:r>
          </a:p>
        </p:txBody>
      </p:sp>
      <p:sp>
        <p:nvSpPr>
          <p:cNvPr id="22" name="矩形 21"/>
          <p:cNvSpPr/>
          <p:nvPr/>
        </p:nvSpPr>
        <p:spPr>
          <a:xfrm>
            <a:off x="6458757" y="5269781"/>
            <a:ext cx="5440743"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可统计分析某活动在同一地点附近上的持续时间，可对持续时间较长的活动进行时间维度上的观察追踪。对于持续时间短暂的活动可认为其为短暂性的客流聚集，不予关注，可以有效减少活动点误判</a:t>
            </a:r>
          </a:p>
        </p:txBody>
      </p:sp>
      <p:sp>
        <p:nvSpPr>
          <p:cNvPr id="23" name="矩形 22"/>
          <p:cNvSpPr/>
          <p:nvPr/>
        </p:nvSpPr>
        <p:spPr>
          <a:xfrm>
            <a:off x="293004" y="1366974"/>
            <a:ext cx="83584" cy="16090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矩形 23"/>
          <p:cNvSpPr/>
          <p:nvPr/>
        </p:nvSpPr>
        <p:spPr>
          <a:xfrm>
            <a:off x="6337698" y="1367110"/>
            <a:ext cx="83584" cy="160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a:off x="291402" y="3080131"/>
            <a:ext cx="85185" cy="16064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矩形 25"/>
          <p:cNvSpPr/>
          <p:nvPr/>
        </p:nvSpPr>
        <p:spPr>
          <a:xfrm>
            <a:off x="6332457" y="3076633"/>
            <a:ext cx="83584" cy="1609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矩形 26"/>
          <p:cNvSpPr/>
          <p:nvPr/>
        </p:nvSpPr>
        <p:spPr>
          <a:xfrm>
            <a:off x="286678" y="4788622"/>
            <a:ext cx="89910" cy="19515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矩形 27"/>
          <p:cNvSpPr/>
          <p:nvPr/>
        </p:nvSpPr>
        <p:spPr>
          <a:xfrm>
            <a:off x="6328828" y="4787771"/>
            <a:ext cx="87213" cy="19524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endParaRPr>
          </a:p>
        </p:txBody>
      </p:sp>
      <p:sp>
        <p:nvSpPr>
          <p:cNvPr id="4" name="矩形 3"/>
          <p:cNvSpPr/>
          <p:nvPr/>
        </p:nvSpPr>
        <p:spPr>
          <a:xfrm>
            <a:off x="608589" y="2415822"/>
            <a:ext cx="2563590" cy="388337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矩形 11"/>
          <p:cNvSpPr/>
          <p:nvPr/>
        </p:nvSpPr>
        <p:spPr>
          <a:xfrm>
            <a:off x="3421573" y="2415822"/>
            <a:ext cx="2563590" cy="388337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矩形 12"/>
          <p:cNvSpPr/>
          <p:nvPr/>
        </p:nvSpPr>
        <p:spPr>
          <a:xfrm>
            <a:off x="6234557" y="2427111"/>
            <a:ext cx="2563590" cy="388337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4" name="矩形 13"/>
          <p:cNvSpPr/>
          <p:nvPr/>
        </p:nvSpPr>
        <p:spPr>
          <a:xfrm>
            <a:off x="9047541" y="2415822"/>
            <a:ext cx="2563590" cy="388337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文本框 4"/>
          <p:cNvSpPr txBox="1"/>
          <p:nvPr/>
        </p:nvSpPr>
        <p:spPr>
          <a:xfrm>
            <a:off x="608589" y="1397379"/>
            <a:ext cx="3985386" cy="523220"/>
          </a:xfrm>
          <a:prstGeom prst="rect">
            <a:avLst/>
          </a:prstGeom>
          <a:noFill/>
        </p:spPr>
        <p:txBody>
          <a:bodyPr wrap="none" rtlCol="0">
            <a:spAutoFit/>
          </a:bodyPr>
          <a:lstStyle/>
          <a:p>
            <a:r>
              <a:rPr kumimoji="1" lang="zh-CN" altLang="en-US" sz="2800" b="1" dirty="0">
                <a:solidFill>
                  <a:schemeClr val="bg1"/>
                </a:solidFill>
                <a:latin typeface="Microsoft YaHei" panose="020B0503020204020204" pitchFamily="34" charset="-122"/>
                <a:ea typeface="Microsoft YaHei" panose="020B0503020204020204" pitchFamily="34" charset="-122"/>
              </a:rPr>
              <a:t>本项目能产生经济价值</a:t>
            </a:r>
            <a:r>
              <a:rPr kumimoji="1" lang="en-US" altLang="zh-CN" sz="2800" b="1" dirty="0">
                <a:solidFill>
                  <a:schemeClr val="bg1"/>
                </a:solidFill>
                <a:latin typeface="Microsoft YaHei" panose="020B0503020204020204" pitchFamily="34" charset="-122"/>
                <a:ea typeface="Microsoft YaHei" panose="020B0503020204020204" pitchFamily="34" charset="-122"/>
              </a:rPr>
              <a:t> :</a:t>
            </a:r>
            <a:endParaRPr kumimoji="1" lang="zh-CN"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15" name="文本框 14"/>
          <p:cNvSpPr txBox="1"/>
          <p:nvPr/>
        </p:nvSpPr>
        <p:spPr>
          <a:xfrm>
            <a:off x="833753" y="4187700"/>
            <a:ext cx="2113261" cy="1289905"/>
          </a:xfrm>
          <a:prstGeom prst="rect">
            <a:avLst/>
          </a:prstGeom>
          <a:noFill/>
        </p:spPr>
        <p:txBody>
          <a:bodyPr wrap="square" rtlCol="0">
            <a:spAutoFit/>
          </a:bodyPr>
          <a:lstStyle/>
          <a:p>
            <a:pPr>
              <a:lnSpc>
                <a:spcPct val="150000"/>
              </a:lnSpc>
            </a:pPr>
            <a:r>
              <a:rPr lang="zh-CN" altLang="en-US" dirty="0">
                <a:latin typeface="Microsoft YaHei" panose="020B0503020204020204" pitchFamily="34" charset="-122"/>
                <a:ea typeface="Microsoft YaHei" panose="020B0503020204020204" pitchFamily="34" charset="-122"/>
              </a:rPr>
              <a:t>能够为运营商提前布局优化网络提供依据</a:t>
            </a:r>
          </a:p>
        </p:txBody>
      </p:sp>
      <p:sp>
        <p:nvSpPr>
          <p:cNvPr id="16" name="矩形 15"/>
          <p:cNvSpPr/>
          <p:nvPr/>
        </p:nvSpPr>
        <p:spPr>
          <a:xfrm>
            <a:off x="3580896" y="4170716"/>
            <a:ext cx="2244943" cy="1289905"/>
          </a:xfrm>
          <a:prstGeom prst="rect">
            <a:avLst/>
          </a:prstGeom>
          <a:noFill/>
        </p:spPr>
        <p:txBody>
          <a:bodyPr wrap="square" rtlCol="0">
            <a:spAutoFit/>
          </a:bodyPr>
          <a:lstStyle/>
          <a:p>
            <a:pPr>
              <a:lnSpc>
                <a:spcPct val="150000"/>
              </a:lnSpc>
            </a:pPr>
            <a:r>
              <a:rPr lang="zh-CN" altLang="en-US" dirty="0">
                <a:latin typeface="Microsoft YaHei" panose="020B0503020204020204" pitchFamily="34" charset="-122"/>
                <a:ea typeface="Microsoft YaHei" panose="020B0503020204020204" pitchFamily="34" charset="-122"/>
              </a:rPr>
              <a:t>能够为交通部门提供交通调度依据，提前安排资源疏导人群</a:t>
            </a:r>
          </a:p>
        </p:txBody>
      </p:sp>
      <p:sp>
        <p:nvSpPr>
          <p:cNvPr id="17" name="矩形 16"/>
          <p:cNvSpPr/>
          <p:nvPr/>
        </p:nvSpPr>
        <p:spPr>
          <a:xfrm>
            <a:off x="6442379" y="4158949"/>
            <a:ext cx="2355768" cy="1705403"/>
          </a:xfrm>
          <a:prstGeom prst="rect">
            <a:avLst/>
          </a:prstGeom>
          <a:noFill/>
        </p:spPr>
        <p:txBody>
          <a:bodyPr wrap="square" rtlCol="0">
            <a:spAutoFit/>
          </a:bodyPr>
          <a:lstStyle/>
          <a:p>
            <a:pPr>
              <a:lnSpc>
                <a:spcPct val="150000"/>
              </a:lnSpc>
            </a:pPr>
            <a:r>
              <a:rPr lang="zh-CN" altLang="en-US" dirty="0">
                <a:latin typeface="Microsoft YaHei" panose="020B0503020204020204" pitchFamily="34" charset="-122"/>
                <a:ea typeface="Microsoft YaHei" panose="020B0503020204020204" pitchFamily="34" charset="-122"/>
              </a:rPr>
              <a:t>能够为政府有关部门针对重点区域或场地提前进行安防布控提供依据</a:t>
            </a:r>
          </a:p>
        </p:txBody>
      </p:sp>
      <p:sp>
        <p:nvSpPr>
          <p:cNvPr id="18" name="矩形 17"/>
          <p:cNvSpPr/>
          <p:nvPr/>
        </p:nvSpPr>
        <p:spPr>
          <a:xfrm>
            <a:off x="9223022" y="4142544"/>
            <a:ext cx="2269067" cy="1705403"/>
          </a:xfrm>
          <a:prstGeom prst="rect">
            <a:avLst/>
          </a:prstGeom>
          <a:noFill/>
        </p:spPr>
        <p:txBody>
          <a:bodyPr wrap="square" rtlCol="0">
            <a:spAutoFit/>
          </a:bodyPr>
          <a:lstStyle/>
          <a:p>
            <a:pPr>
              <a:lnSpc>
                <a:spcPct val="150000"/>
              </a:lnSpc>
            </a:pPr>
            <a:r>
              <a:rPr lang="zh-CN" altLang="en-US" dirty="0">
                <a:latin typeface="Microsoft YaHei" panose="020B0503020204020204" pitchFamily="34" charset="-122"/>
                <a:ea typeface="Microsoft YaHei" panose="020B0503020204020204" pitchFamily="34" charset="-122"/>
              </a:rPr>
              <a:t>能够为普通人群的出行做参考，避免人群扎堆出现在活动地点，优化出行体验</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30" y="2721152"/>
            <a:ext cx="1289906" cy="1289906"/>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9787" y="2715456"/>
            <a:ext cx="1156783" cy="1156783"/>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101" y="2762526"/>
            <a:ext cx="1192254" cy="1192254"/>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352" y="2726947"/>
            <a:ext cx="1270000" cy="127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625D1C0-EFDB-BC43-BBB4-4580485B3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356" y="4247534"/>
            <a:ext cx="1608330" cy="2165885"/>
          </a:xfrm>
          <a:prstGeom prst="rect">
            <a:avLst/>
          </a:prstGeom>
        </p:spPr>
      </p:pic>
      <p:sp>
        <p:nvSpPr>
          <p:cNvPr id="3" name="文本框 2">
            <a:extLst>
              <a:ext uri="{FF2B5EF4-FFF2-40B4-BE49-F238E27FC236}">
                <a16:creationId xmlns:a16="http://schemas.microsoft.com/office/drawing/2014/main" id="{D7767CA2-ADD2-1043-B611-8A31F8C8A684}"/>
              </a:ext>
            </a:extLst>
          </p:cNvPr>
          <p:cNvSpPr txBox="1"/>
          <p:nvPr/>
        </p:nvSpPr>
        <p:spPr>
          <a:xfrm>
            <a:off x="4772561" y="6413419"/>
            <a:ext cx="2646878" cy="338554"/>
          </a:xfrm>
          <a:prstGeom prst="rect">
            <a:avLst/>
          </a:prstGeom>
          <a:noFill/>
        </p:spPr>
        <p:txBody>
          <a:bodyPr wrap="none" rtlCol="0">
            <a:spAutoFit/>
          </a:bodyPr>
          <a:lstStyle/>
          <a:p>
            <a:r>
              <a:rPr kumimoji="1" lang="zh-CN" altLang="en-US" sz="1600" dirty="0">
                <a:solidFill>
                  <a:schemeClr val="bg1">
                    <a:lumMod val="75000"/>
                  </a:schemeClr>
                </a:solidFill>
                <a:latin typeface="Microsoft YaHei" panose="020B0503020204020204" pitchFamily="34" charset="-122"/>
                <a:ea typeface="Microsoft YaHei" panose="020B0503020204020204" pitchFamily="34" charset="-122"/>
              </a:rPr>
              <a:t>广州衡昊数据科技有限公司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Font typeface="Arial" panose="020B060402020209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9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9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9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1218565">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衡昊先锋队</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marL="0" indent="0" defTabSz="1218565">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肖亮庆、黄铿龙</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marL="0" indent="0" defTabSz="1218565">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分享、拼搏、创新和工匠精神</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marL="0" indent="0" defTabSz="1218565">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 </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广州衡昊数据科技有限公司</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defTabSz="1218565">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政府、通信、消防</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defTabSz="1218565">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a:t>
            </a:r>
            <a:r>
              <a:rPr lang="zh-CN" altLang="en-US"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基于机器学习的无线感知预判及智能优化研究项目</a:t>
            </a:r>
            <a:endParaRPr lang="en-US" altLang="zh-CN" sz="1600" u="sng"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defTabSz="1218565">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90204" pitchFamily="34" charset="0"/>
            </a:endParaRPr>
          </a:p>
          <a:p>
            <a:pPr defTabSz="1218565">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9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Font typeface="Arial" panose="020B060402020209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9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F2CD67A-FECB-C34E-8A45-5095A7244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968202"/>
            <a:ext cx="2819027" cy="37962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endParaRPr>
          </a:p>
        </p:txBody>
      </p:sp>
      <p:sp>
        <p:nvSpPr>
          <p:cNvPr id="2" name="矩形 1"/>
          <p:cNvSpPr/>
          <p:nvPr/>
        </p:nvSpPr>
        <p:spPr>
          <a:xfrm>
            <a:off x="546242" y="1494002"/>
            <a:ext cx="11099514" cy="2120902"/>
          </a:xfrm>
          <a:prstGeom prst="rect">
            <a:avLst/>
          </a:prstGeom>
        </p:spPr>
        <p:txBody>
          <a:bodyPr wrap="square">
            <a:spAutoFit/>
          </a:bodyPr>
          <a:lstStyle/>
          <a:p>
            <a:pPr algn="just">
              <a:lnSpc>
                <a:spcPct val="150000"/>
              </a:lnSpc>
            </a:pP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      在节假日、重大活动举办的区域或地点，总会引起周边基站</a:t>
            </a:r>
            <a:r>
              <a:rPr lang="en-GB"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KPI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指标的区域性波动</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t</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和通信不稳定。本方案通过</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RPA+AI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技术，根据历史重大活动发生地点以及附近区域的基站</a:t>
            </a:r>
            <a:r>
              <a:rPr lang="en-GB"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KPI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指标变化，学习重大活动对地区指标的影响，从而根据指标在时间和地理位置上的变化规律，对未来出现重大活动的地点及人流</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如广交会，球赛等</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进行提前识别及预判，可以让运营商提前做网络优化和支撑，同时也可以为政府有关部门进行安防布控或交通疏导提供依据。</a:t>
            </a:r>
            <a:endParaRPr lang="zh-CN" altLang="en-US" sz="1400"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5" name="椭圆 4"/>
          <p:cNvSpPr/>
          <p:nvPr/>
        </p:nvSpPr>
        <p:spPr>
          <a:xfrm>
            <a:off x="1243172" y="3991306"/>
            <a:ext cx="2321960" cy="232196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r>
              <a:rPr kumimoji="1" lang="zh-CN" altLang="en-US" sz="3200" dirty="0">
                <a:solidFill>
                  <a:schemeClr val="tx1"/>
                </a:solidFill>
                <a:latin typeface="Microsoft YaHei" panose="020B0503020204020204" pitchFamily="34" charset="-122"/>
                <a:ea typeface="Microsoft YaHei" panose="020B0503020204020204" pitchFamily="34" charset="-122"/>
              </a:rPr>
              <a:t>演唱会</a:t>
            </a:r>
          </a:p>
        </p:txBody>
      </p:sp>
      <p:sp>
        <p:nvSpPr>
          <p:cNvPr id="6" name="椭圆 5"/>
          <p:cNvSpPr/>
          <p:nvPr/>
        </p:nvSpPr>
        <p:spPr>
          <a:xfrm>
            <a:off x="4241514" y="3991306"/>
            <a:ext cx="2321960" cy="232196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r>
              <a:rPr kumimoji="1" lang="zh-CN" altLang="en-US" sz="3200" dirty="0">
                <a:solidFill>
                  <a:schemeClr val="tx1"/>
                </a:solidFill>
                <a:latin typeface="Microsoft YaHei" panose="020B0503020204020204" pitchFamily="34" charset="-122"/>
                <a:ea typeface="Microsoft YaHei" panose="020B0503020204020204" pitchFamily="34" charset="-122"/>
              </a:rPr>
              <a:t>球赛</a:t>
            </a:r>
          </a:p>
        </p:txBody>
      </p:sp>
      <p:sp>
        <p:nvSpPr>
          <p:cNvPr id="7" name="椭圆 6"/>
          <p:cNvSpPr/>
          <p:nvPr/>
        </p:nvSpPr>
        <p:spPr>
          <a:xfrm>
            <a:off x="7239856" y="3991306"/>
            <a:ext cx="2321960" cy="232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endParaRPr kumimoji="1" lang="en-US" altLang="zh-CN" sz="3200" dirty="0">
              <a:solidFill>
                <a:schemeClr val="tx1"/>
              </a:solidFill>
              <a:latin typeface="Microsoft YaHei" panose="020B0503020204020204" pitchFamily="34" charset="-122"/>
              <a:ea typeface="Microsoft YaHei" panose="020B0503020204020204" pitchFamily="34" charset="-122"/>
            </a:endParaRPr>
          </a:p>
          <a:p>
            <a:pPr algn="ctr"/>
            <a:r>
              <a:rPr kumimoji="1" lang="zh-CN" altLang="en-US" sz="3200" dirty="0">
                <a:solidFill>
                  <a:schemeClr val="tx1"/>
                </a:solidFill>
                <a:latin typeface="Microsoft YaHei" panose="020B0503020204020204" pitchFamily="34" charset="-122"/>
                <a:ea typeface="Microsoft YaHei" panose="020B0503020204020204" pitchFamily="34" charset="-122"/>
              </a:rPr>
              <a:t>展览会</a:t>
            </a:r>
          </a:p>
        </p:txBody>
      </p:sp>
      <p:sp>
        <p:nvSpPr>
          <p:cNvPr id="8" name="文本框 7"/>
          <p:cNvSpPr txBox="1"/>
          <p:nvPr/>
        </p:nvSpPr>
        <p:spPr>
          <a:xfrm>
            <a:off x="9983056" y="4743503"/>
            <a:ext cx="934871" cy="646331"/>
          </a:xfrm>
          <a:prstGeom prst="rect">
            <a:avLst/>
          </a:prstGeom>
          <a:noFill/>
        </p:spPr>
        <p:txBody>
          <a:bodyPr wrap="none" rtlCol="0">
            <a:spAutoFit/>
          </a:bodyPr>
          <a:lstStyle/>
          <a:p>
            <a:r>
              <a:rPr kumimoji="1" lang="en-US" altLang="zh-CN" sz="3600" dirty="0">
                <a:solidFill>
                  <a:schemeClr val="bg1"/>
                </a:solidFill>
                <a:latin typeface="Microsoft YaHei" panose="020B0503020204020204" pitchFamily="34" charset="-122"/>
                <a:ea typeface="Microsoft YaHei" panose="020B0503020204020204" pitchFamily="34" charset="-122"/>
              </a:rPr>
              <a:t>……</a:t>
            </a:r>
            <a:endParaRPr kumimoji="1" lang="zh-CN" altLang="en-US" sz="3600" dirty="0">
              <a:solidFill>
                <a:schemeClr val="bg1"/>
              </a:solidFill>
              <a:latin typeface="Microsoft YaHei" panose="020B0503020204020204" pitchFamily="34" charset="-122"/>
              <a:ea typeface="Microsoft YaHei" panose="020B0503020204020204" pitchFamily="34" charset="-122"/>
            </a:endParaRPr>
          </a:p>
        </p:txBody>
      </p:sp>
      <p:pic>
        <p:nvPicPr>
          <p:cNvPr id="9" name="图片 8"/>
          <p:cNvPicPr>
            <a:picLocks noChangeAspect="1"/>
          </p:cNvPicPr>
          <p:nvPr/>
        </p:nvPicPr>
        <p:blipFill>
          <a:blip r:embed="rId2"/>
          <a:stretch>
            <a:fillRect/>
          </a:stretch>
        </p:blipFill>
        <p:spPr>
          <a:xfrm>
            <a:off x="1923228" y="4415847"/>
            <a:ext cx="961847" cy="90188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091" y="4372710"/>
            <a:ext cx="1036548" cy="1036548"/>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4"/>
          <a:stretch>
            <a:fillRect/>
          </a:stretch>
        </p:blipFill>
        <p:spPr>
          <a:xfrm>
            <a:off x="7720971" y="4372710"/>
            <a:ext cx="1268917" cy="9898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解决方案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endParaRPr>
          </a:p>
        </p:txBody>
      </p:sp>
      <p:sp>
        <p:nvSpPr>
          <p:cNvPr id="2" name="矩形 1"/>
          <p:cNvSpPr/>
          <p:nvPr/>
        </p:nvSpPr>
        <p:spPr>
          <a:xfrm>
            <a:off x="546242" y="1494002"/>
            <a:ext cx="11099514" cy="1705403"/>
          </a:xfrm>
          <a:prstGeom prst="rect">
            <a:avLst/>
          </a:prstGeom>
        </p:spPr>
        <p:txBody>
          <a:bodyPr wrap="square">
            <a:spAutoFit/>
          </a:bodyPr>
          <a:lstStyle/>
          <a:p>
            <a:pPr algn="just">
              <a:lnSpc>
                <a:spcPct val="150000"/>
              </a:lnSpc>
            </a:pP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      该需求涉及到大数的通信</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KPI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数据提取、预处理和汇聚工作，同时也需要应用</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AI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算法对结果进行预测。传统的开发方式需要大量的编码工作。本方案采用</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RPA+AI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的方式来实现。利用</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RPA</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的灵活编排和自动化能力，实现</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KPI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数据的自动化抓取、处理、转换和汇聚工作。同时，通过</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RPA</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调用</a:t>
            </a:r>
            <a:r>
              <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AI</a:t>
            </a:r>
            <a:r>
              <a:rPr lang="zh-CN" altLang="en-US"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rPr>
              <a:t>算法进行预测，并最终输出可视化结果和预警消息。实现全流程的自动化。</a:t>
            </a:r>
            <a:endParaRPr lang="en-US" altLang="zh-CN" kern="100" dirty="0">
              <a:solidFill>
                <a:schemeClr val="bg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10" name="圆角矩形 9">
            <a:extLst>
              <a:ext uri="{FF2B5EF4-FFF2-40B4-BE49-F238E27FC236}">
                <a16:creationId xmlns:a16="http://schemas.microsoft.com/office/drawing/2014/main" id="{1CFE5BE3-D746-174A-9278-12D54F3742FA}"/>
              </a:ext>
            </a:extLst>
          </p:cNvPr>
          <p:cNvSpPr/>
          <p:nvPr/>
        </p:nvSpPr>
        <p:spPr>
          <a:xfrm>
            <a:off x="1314864" y="3854881"/>
            <a:ext cx="1613647" cy="710005"/>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t>RPA</a:t>
            </a:r>
            <a:endParaRPr kumimoji="1" lang="zh-CN" altLang="en-US" sz="2400" dirty="0"/>
          </a:p>
        </p:txBody>
      </p:sp>
      <p:sp>
        <p:nvSpPr>
          <p:cNvPr id="13" name="文本框 12">
            <a:extLst>
              <a:ext uri="{FF2B5EF4-FFF2-40B4-BE49-F238E27FC236}">
                <a16:creationId xmlns:a16="http://schemas.microsoft.com/office/drawing/2014/main" id="{E6F93653-E71A-1F4B-B125-68D2B20263D2}"/>
              </a:ext>
            </a:extLst>
          </p:cNvPr>
          <p:cNvSpPr txBox="1"/>
          <p:nvPr/>
        </p:nvSpPr>
        <p:spPr>
          <a:xfrm>
            <a:off x="1423419" y="4778478"/>
            <a:ext cx="1191352" cy="1414233"/>
          </a:xfrm>
          <a:prstGeom prst="rect">
            <a:avLst/>
          </a:prstGeom>
          <a:noFill/>
        </p:spPr>
        <p:txBody>
          <a:bodyPr wrap="none" rtlCol="0">
            <a:spAutoFit/>
          </a:bodyPr>
          <a:lstStyle/>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数据抓取</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数据处理</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数据转换</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数据脱敏</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数据存储</a:t>
            </a:r>
          </a:p>
        </p:txBody>
      </p:sp>
      <p:sp>
        <p:nvSpPr>
          <p:cNvPr id="15" name="圆角矩形 14">
            <a:extLst>
              <a:ext uri="{FF2B5EF4-FFF2-40B4-BE49-F238E27FC236}">
                <a16:creationId xmlns:a16="http://schemas.microsoft.com/office/drawing/2014/main" id="{E357165F-0BBB-9B41-B318-2262AD81EEC2}"/>
              </a:ext>
            </a:extLst>
          </p:cNvPr>
          <p:cNvSpPr/>
          <p:nvPr/>
        </p:nvSpPr>
        <p:spPr>
          <a:xfrm>
            <a:off x="3782760" y="3854881"/>
            <a:ext cx="1613647" cy="710005"/>
          </a:xfrm>
          <a:prstGeom prst="roundRect">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t>AI</a:t>
            </a:r>
            <a:endParaRPr kumimoji="1" lang="zh-CN" altLang="en-US" sz="2400" dirty="0"/>
          </a:p>
        </p:txBody>
      </p:sp>
      <p:cxnSp>
        <p:nvCxnSpPr>
          <p:cNvPr id="16" name="直线箭头连接符 15">
            <a:extLst>
              <a:ext uri="{FF2B5EF4-FFF2-40B4-BE49-F238E27FC236}">
                <a16:creationId xmlns:a16="http://schemas.microsoft.com/office/drawing/2014/main" id="{A7C1A67E-A6ED-414F-A912-11E56BC883F2}"/>
              </a:ext>
            </a:extLst>
          </p:cNvPr>
          <p:cNvCxnSpPr>
            <a:stCxn id="10" idx="3"/>
            <a:endCxn id="15" idx="1"/>
          </p:cNvCxnSpPr>
          <p:nvPr/>
        </p:nvCxnSpPr>
        <p:spPr>
          <a:xfrm>
            <a:off x="2928511" y="4209884"/>
            <a:ext cx="8542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882E12C-9255-754F-90AD-D9C7F5F163A4}"/>
              </a:ext>
            </a:extLst>
          </p:cNvPr>
          <p:cNvSpPr txBox="1"/>
          <p:nvPr/>
        </p:nvSpPr>
        <p:spPr>
          <a:xfrm>
            <a:off x="3089003" y="3913873"/>
            <a:ext cx="543739" cy="307777"/>
          </a:xfrm>
          <a:prstGeom prst="rect">
            <a:avLst/>
          </a:prstGeom>
          <a:noFill/>
        </p:spPr>
        <p:txBody>
          <a:bodyPr wrap="none" rtlCol="0">
            <a:spAutoFit/>
          </a:bodyPr>
          <a:lstStyle/>
          <a:p>
            <a:r>
              <a:rPr kumimoji="1" lang="zh-CN" altLang="en-US" sz="1400" dirty="0">
                <a:solidFill>
                  <a:schemeClr val="bg1"/>
                </a:solidFill>
              </a:rPr>
              <a:t>协同</a:t>
            </a:r>
          </a:p>
        </p:txBody>
      </p:sp>
      <p:sp>
        <p:nvSpPr>
          <p:cNvPr id="19" name="圆角矩形 18">
            <a:extLst>
              <a:ext uri="{FF2B5EF4-FFF2-40B4-BE49-F238E27FC236}">
                <a16:creationId xmlns:a16="http://schemas.microsoft.com/office/drawing/2014/main" id="{3A32AE8C-5E5A-044C-995B-7057C49F66C7}"/>
              </a:ext>
            </a:extLst>
          </p:cNvPr>
          <p:cNvSpPr/>
          <p:nvPr/>
        </p:nvSpPr>
        <p:spPr>
          <a:xfrm>
            <a:off x="6235159" y="3866647"/>
            <a:ext cx="1613647" cy="710005"/>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t>RPA</a:t>
            </a:r>
            <a:endParaRPr kumimoji="1" lang="zh-CN" altLang="en-US" sz="2400" dirty="0"/>
          </a:p>
        </p:txBody>
      </p:sp>
      <p:cxnSp>
        <p:nvCxnSpPr>
          <p:cNvPr id="20" name="直线箭头连接符 19">
            <a:extLst>
              <a:ext uri="{FF2B5EF4-FFF2-40B4-BE49-F238E27FC236}">
                <a16:creationId xmlns:a16="http://schemas.microsoft.com/office/drawing/2014/main" id="{D522CAE4-62AF-9D4C-8CD4-36ADC65F3972}"/>
              </a:ext>
            </a:extLst>
          </p:cNvPr>
          <p:cNvCxnSpPr>
            <a:stCxn id="15" idx="3"/>
            <a:endCxn id="19" idx="1"/>
          </p:cNvCxnSpPr>
          <p:nvPr/>
        </p:nvCxnSpPr>
        <p:spPr>
          <a:xfrm>
            <a:off x="5396407" y="4209884"/>
            <a:ext cx="838752" cy="117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23B5CE7F-877A-9F45-BB60-3F49900E0C31}"/>
              </a:ext>
            </a:extLst>
          </p:cNvPr>
          <p:cNvSpPr txBox="1"/>
          <p:nvPr/>
        </p:nvSpPr>
        <p:spPr>
          <a:xfrm>
            <a:off x="5543911" y="3893242"/>
            <a:ext cx="543739" cy="307777"/>
          </a:xfrm>
          <a:prstGeom prst="rect">
            <a:avLst/>
          </a:prstGeom>
          <a:noFill/>
        </p:spPr>
        <p:txBody>
          <a:bodyPr wrap="none" rtlCol="0">
            <a:spAutoFit/>
          </a:bodyPr>
          <a:lstStyle/>
          <a:p>
            <a:r>
              <a:rPr kumimoji="1" lang="zh-CN" altLang="en-US" sz="1400" dirty="0">
                <a:solidFill>
                  <a:schemeClr val="bg1"/>
                </a:solidFill>
              </a:rPr>
              <a:t>返回</a:t>
            </a:r>
          </a:p>
        </p:txBody>
      </p:sp>
      <p:sp>
        <p:nvSpPr>
          <p:cNvPr id="23" name="文本框 22">
            <a:extLst>
              <a:ext uri="{FF2B5EF4-FFF2-40B4-BE49-F238E27FC236}">
                <a16:creationId xmlns:a16="http://schemas.microsoft.com/office/drawing/2014/main" id="{1B8E7FC6-EB9D-F24C-85D9-88C935AB6123}"/>
              </a:ext>
            </a:extLst>
          </p:cNvPr>
          <p:cNvSpPr txBox="1"/>
          <p:nvPr/>
        </p:nvSpPr>
        <p:spPr>
          <a:xfrm>
            <a:off x="3618355" y="4791533"/>
            <a:ext cx="1942455" cy="1144929"/>
          </a:xfrm>
          <a:prstGeom prst="rect">
            <a:avLst/>
          </a:prstGeom>
          <a:noFill/>
        </p:spPr>
        <p:txBody>
          <a:bodyPr wrap="none" rtlCol="0">
            <a:spAutoFit/>
          </a:bodyPr>
          <a:lstStyle/>
          <a:p>
            <a:pPr marL="285750" indent="-285750">
              <a:lnSpc>
                <a:spcPts val="2080"/>
              </a:lnSpc>
              <a:buFont typeface="Arial" panose="020B0604020202020204" pitchFamily="34" charset="0"/>
              <a:buChar char="•"/>
            </a:pPr>
            <a:r>
              <a:rPr kumimoji="1" lang="en-GB" altLang="zh-CN" sz="1200" b="1" dirty="0">
                <a:solidFill>
                  <a:srgbClr val="FFFF00"/>
                </a:solidFill>
                <a:latin typeface="Microsoft YaHei" panose="020B0503020204020204" pitchFamily="34" charset="-122"/>
                <a:ea typeface="Microsoft YaHei" panose="020B0503020204020204" pitchFamily="34" charset="-122"/>
              </a:rPr>
              <a:t>Lightgbm</a:t>
            </a:r>
            <a:r>
              <a:rPr kumimoji="1" lang="zh-CN" altLang="en-US" sz="1400" dirty="0">
                <a:solidFill>
                  <a:schemeClr val="bg1"/>
                </a:solidFill>
                <a:latin typeface="Microsoft YaHei" panose="020B0503020204020204" pitchFamily="34" charset="-122"/>
                <a:ea typeface="Microsoft YaHei" panose="020B0503020204020204" pitchFamily="34" charset="-122"/>
              </a:rPr>
              <a:t>算法执行</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持续优化</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预测结果优化</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预测结果返回</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24" name="文本框 23">
            <a:extLst>
              <a:ext uri="{FF2B5EF4-FFF2-40B4-BE49-F238E27FC236}">
                <a16:creationId xmlns:a16="http://schemas.microsoft.com/office/drawing/2014/main" id="{75F3BFA4-B8D5-0441-994C-149920B053C3}"/>
              </a:ext>
            </a:extLst>
          </p:cNvPr>
          <p:cNvSpPr txBox="1"/>
          <p:nvPr/>
        </p:nvSpPr>
        <p:spPr>
          <a:xfrm>
            <a:off x="6288831" y="4778478"/>
            <a:ext cx="1550424" cy="1414233"/>
          </a:xfrm>
          <a:prstGeom prst="rect">
            <a:avLst/>
          </a:prstGeom>
          <a:noFill/>
        </p:spPr>
        <p:txBody>
          <a:bodyPr wrap="none" rtlCol="0">
            <a:spAutoFit/>
          </a:bodyPr>
          <a:lstStyle/>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预测结果接收</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结果格式转换</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可视化呈现</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阈值判断</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ts val="208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预警通知</a:t>
            </a:r>
          </a:p>
        </p:txBody>
      </p:sp>
      <p:pic>
        <p:nvPicPr>
          <p:cNvPr id="25" name="图片 24">
            <a:extLst>
              <a:ext uri="{FF2B5EF4-FFF2-40B4-BE49-F238E27FC236}">
                <a16:creationId xmlns:a16="http://schemas.microsoft.com/office/drawing/2014/main" id="{98DC0BBA-8916-6D48-A1C7-8E637EE1921E}"/>
              </a:ext>
            </a:extLst>
          </p:cNvPr>
          <p:cNvPicPr>
            <a:picLocks noChangeAspect="1"/>
          </p:cNvPicPr>
          <p:nvPr/>
        </p:nvPicPr>
        <p:blipFill>
          <a:blip r:embed="rId2"/>
          <a:stretch>
            <a:fillRect/>
          </a:stretch>
        </p:blipFill>
        <p:spPr>
          <a:xfrm>
            <a:off x="8811611" y="3893242"/>
            <a:ext cx="2377305" cy="2209987"/>
          </a:xfrm>
          <a:prstGeom prst="rect">
            <a:avLst/>
          </a:prstGeom>
        </p:spPr>
      </p:pic>
      <p:sp>
        <p:nvSpPr>
          <p:cNvPr id="26" name="右箭头 25">
            <a:extLst>
              <a:ext uri="{FF2B5EF4-FFF2-40B4-BE49-F238E27FC236}">
                <a16:creationId xmlns:a16="http://schemas.microsoft.com/office/drawing/2014/main" id="{907B82D4-3720-E142-AA3F-49030065F073}"/>
              </a:ext>
            </a:extLst>
          </p:cNvPr>
          <p:cNvSpPr/>
          <p:nvPr/>
        </p:nvSpPr>
        <p:spPr>
          <a:xfrm>
            <a:off x="8300363" y="4778478"/>
            <a:ext cx="371690" cy="36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0" name="图形 29" descr="机器人">
            <a:extLst>
              <a:ext uri="{FF2B5EF4-FFF2-40B4-BE49-F238E27FC236}">
                <a16:creationId xmlns:a16="http://schemas.microsoft.com/office/drawing/2014/main" id="{9D1C64BD-9F31-EF4F-952D-20B4B6F520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8683" y="4027039"/>
            <a:ext cx="347960" cy="347960"/>
          </a:xfrm>
          <a:prstGeom prst="rect">
            <a:avLst/>
          </a:prstGeom>
        </p:spPr>
      </p:pic>
      <p:pic>
        <p:nvPicPr>
          <p:cNvPr id="32" name="图形 31" descr="机器人">
            <a:extLst>
              <a:ext uri="{FF2B5EF4-FFF2-40B4-BE49-F238E27FC236}">
                <a16:creationId xmlns:a16="http://schemas.microsoft.com/office/drawing/2014/main" id="{CAD4B6CC-42A1-3C4E-A79F-159CBFF80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1234" y="4067761"/>
            <a:ext cx="347960" cy="347960"/>
          </a:xfrm>
          <a:prstGeom prst="rect">
            <a:avLst/>
          </a:prstGeom>
        </p:spPr>
      </p:pic>
      <p:pic>
        <p:nvPicPr>
          <p:cNvPr id="33" name="图形 32" descr="头上的大脑">
            <a:extLst>
              <a:ext uri="{FF2B5EF4-FFF2-40B4-BE49-F238E27FC236}">
                <a16:creationId xmlns:a16="http://schemas.microsoft.com/office/drawing/2014/main" id="{FC7C569C-43B4-A244-A466-209E1FCCAA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0246" y="4035903"/>
            <a:ext cx="347960" cy="347960"/>
          </a:xfrm>
          <a:prstGeom prst="rect">
            <a:avLst/>
          </a:prstGeom>
        </p:spPr>
      </p:pic>
    </p:spTree>
    <p:extLst>
      <p:ext uri="{BB962C8B-B14F-4D97-AF65-F5344CB8AC3E}">
        <p14:creationId xmlns:p14="http://schemas.microsoft.com/office/powerpoint/2010/main" val="347772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chemeClr val="bg1"/>
                </a:solidFill>
                <a:latin typeface="微软雅黑" panose="020B0503020204020204" pitchFamily="34" charset="-122"/>
                <a:ea typeface="微软雅黑" panose="020B0503020204020204" pitchFamily="34" charset="-122"/>
              </a:rPr>
              <a:t>RPA</a:t>
            </a:r>
            <a:r>
              <a:rPr lang="zh-CN" altLang="en-US" sz="2400" b="1" dirty="0">
                <a:solidFill>
                  <a:schemeClr val="bg1"/>
                </a:solidFill>
                <a:latin typeface="微软雅黑" panose="020B0503020204020204" pitchFamily="34" charset="-122"/>
                <a:ea typeface="微软雅黑" panose="020B0503020204020204" pitchFamily="34" charset="-122"/>
              </a:rPr>
              <a:t>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17626" y="1644227"/>
            <a:ext cx="11200066" cy="874407"/>
          </a:xfrm>
          <a:prstGeom prst="rect">
            <a:avLst/>
          </a:prstGeom>
          <a:noFill/>
        </p:spPr>
        <p:txBody>
          <a:bodyPr wrap="square" rtlCol="0">
            <a:spAutoFit/>
          </a:bodyPr>
          <a:lstStyle/>
          <a:p>
            <a:pPr>
              <a:lnSpc>
                <a:spcPct val="150000"/>
              </a:lnSpc>
            </a:pPr>
            <a:r>
              <a:rPr kumimoji="1" lang="zh-CN" altLang="en-US" dirty="0">
                <a:solidFill>
                  <a:schemeClr val="bg1"/>
                </a:solidFill>
                <a:latin typeface="Microsoft YaHei" panose="020B0503020204020204" pitchFamily="34" charset="-122"/>
                <a:ea typeface="Microsoft YaHei" panose="020B0503020204020204" pitchFamily="34" charset="-122"/>
              </a:rPr>
              <a:t>分析各项</a:t>
            </a:r>
            <a:r>
              <a:rPr kumimoji="1" lang="en-GB" altLang="zh-CN" dirty="0">
                <a:solidFill>
                  <a:schemeClr val="bg1"/>
                </a:solidFill>
                <a:latin typeface="Microsoft YaHei" panose="020B0503020204020204" pitchFamily="34" charset="-122"/>
                <a:ea typeface="Microsoft YaHei" panose="020B0503020204020204" pitchFamily="34" charset="-122"/>
              </a:rPr>
              <a:t>KPI</a:t>
            </a:r>
            <a:r>
              <a:rPr kumimoji="1" lang="zh-CN" altLang="en-US" dirty="0">
                <a:solidFill>
                  <a:schemeClr val="bg1"/>
                </a:solidFill>
                <a:latin typeface="Microsoft YaHei" panose="020B0503020204020204" pitchFamily="34" charset="-122"/>
                <a:ea typeface="Microsoft YaHei" panose="020B0503020204020204" pitchFamily="34" charset="-122"/>
              </a:rPr>
              <a:t>指标，识别出即将发生活动的地点（经纬度）或者对选定地点做不同时长的流量预测，为活动的临时保障及聚集人群进行分级风险预警提供依据。</a:t>
            </a:r>
          </a:p>
        </p:txBody>
      </p:sp>
      <p:sp>
        <p:nvSpPr>
          <p:cNvPr id="6" name="文本框 5"/>
          <p:cNvSpPr txBox="1"/>
          <p:nvPr/>
        </p:nvSpPr>
        <p:spPr>
          <a:xfrm>
            <a:off x="649970" y="2748161"/>
            <a:ext cx="8907916" cy="1705403"/>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利用算法预测每个小区未来</a:t>
            </a:r>
            <a:r>
              <a:rPr kumimoji="1" lang="en-US" altLang="zh-CN" dirty="0">
                <a:solidFill>
                  <a:schemeClr val="bg1"/>
                </a:solidFill>
                <a:latin typeface="Microsoft YaHei" panose="020B0503020204020204" pitchFamily="34" charset="-122"/>
                <a:ea typeface="Microsoft YaHei" panose="020B0503020204020204" pitchFamily="34" charset="-122"/>
              </a:rPr>
              <a:t>1</a:t>
            </a:r>
            <a:r>
              <a:rPr kumimoji="1" lang="zh-CN" altLang="en-US" dirty="0">
                <a:solidFill>
                  <a:schemeClr val="bg1"/>
                </a:solidFill>
                <a:latin typeface="Microsoft YaHei" panose="020B0503020204020204" pitchFamily="34" charset="-122"/>
                <a:ea typeface="Microsoft YaHei" panose="020B0503020204020204" pitchFamily="34" charset="-122"/>
              </a:rPr>
              <a:t>小时的</a:t>
            </a:r>
            <a:r>
              <a:rPr kumimoji="1" lang="en-GB" altLang="zh-CN" dirty="0">
                <a:solidFill>
                  <a:schemeClr val="bg1"/>
                </a:solidFill>
                <a:latin typeface="Microsoft YaHei" panose="020B0503020204020204" pitchFamily="34" charset="-122"/>
                <a:ea typeface="Microsoft YaHei" panose="020B0503020204020204" pitchFamily="34" charset="-122"/>
              </a:rPr>
              <a:t>KPI</a:t>
            </a:r>
            <a:r>
              <a:rPr kumimoji="1" lang="zh-CN" altLang="en-US" dirty="0">
                <a:solidFill>
                  <a:schemeClr val="bg1"/>
                </a:solidFill>
                <a:latin typeface="Microsoft YaHei" panose="020B0503020204020204" pitchFamily="34" charset="-122"/>
                <a:ea typeface="Microsoft YaHei" panose="020B0503020204020204" pitchFamily="34" charset="-122"/>
              </a:rPr>
              <a:t>值（平均</a:t>
            </a:r>
            <a:r>
              <a:rPr kumimoji="1" lang="en-GB" altLang="zh-CN" dirty="0">
                <a:solidFill>
                  <a:schemeClr val="bg1"/>
                </a:solidFill>
                <a:latin typeface="Microsoft YaHei" panose="020B0503020204020204" pitchFamily="34" charset="-122"/>
                <a:ea typeface="Microsoft YaHei" panose="020B0503020204020204" pitchFamily="34" charset="-122"/>
              </a:rPr>
              <a:t>RRC</a:t>
            </a:r>
            <a:r>
              <a:rPr kumimoji="1" lang="zh-CN" altLang="en-US" dirty="0">
                <a:solidFill>
                  <a:schemeClr val="bg1"/>
                </a:solidFill>
                <a:latin typeface="Microsoft YaHei" panose="020B0503020204020204" pitchFamily="34" charset="-122"/>
                <a:ea typeface="Microsoft YaHei" panose="020B0503020204020204" pitchFamily="34" charset="-122"/>
              </a:rPr>
              <a:t>用户数）；</a:t>
            </a:r>
          </a:p>
          <a:p>
            <a:pPr marL="285750" indent="-285750">
              <a:lnSpc>
                <a:spcPct val="150000"/>
              </a:lnSpc>
              <a:buFont typeface="Arial" panose="020B060402020209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根据预测值过滤出可能发生活动聚集的小区，并对这些小区进行聚类；</a:t>
            </a:r>
          </a:p>
          <a:p>
            <a:pPr marL="285750" indent="-285750">
              <a:lnSpc>
                <a:spcPct val="150000"/>
              </a:lnSpc>
              <a:buFont typeface="Arial" panose="020B060402020209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对每个簇进行活动时间预测（平均</a:t>
            </a:r>
            <a:r>
              <a:rPr kumimoji="1" lang="en-GB" altLang="zh-CN" dirty="0">
                <a:solidFill>
                  <a:schemeClr val="bg1"/>
                </a:solidFill>
                <a:latin typeface="Microsoft YaHei" panose="020B0503020204020204" pitchFamily="34" charset="-122"/>
                <a:ea typeface="Microsoft YaHei" panose="020B0503020204020204" pitchFamily="34" charset="-122"/>
              </a:rPr>
              <a:t>RRC</a:t>
            </a:r>
            <a:r>
              <a:rPr kumimoji="1" lang="zh-CN" altLang="en-US" dirty="0">
                <a:solidFill>
                  <a:schemeClr val="bg1"/>
                </a:solidFill>
                <a:latin typeface="Microsoft YaHei" panose="020B0503020204020204" pitchFamily="34" charset="-122"/>
                <a:ea typeface="Microsoft YaHei" panose="020B0503020204020204" pitchFamily="34" charset="-122"/>
              </a:rPr>
              <a:t>用户数和</a:t>
            </a:r>
            <a:r>
              <a:rPr kumimoji="1" lang="en-GB" altLang="zh-CN" dirty="0">
                <a:solidFill>
                  <a:schemeClr val="bg1"/>
                </a:solidFill>
                <a:latin typeface="Microsoft YaHei" panose="020B0503020204020204" pitchFamily="34" charset="-122"/>
                <a:ea typeface="Microsoft YaHei" panose="020B0503020204020204" pitchFamily="34" charset="-122"/>
              </a:rPr>
              <a:t>CQI</a:t>
            </a:r>
            <a:r>
              <a:rPr kumimoji="1" lang="zh-CN" altLang="en-US" dirty="0">
                <a:solidFill>
                  <a:schemeClr val="bg1"/>
                </a:solidFill>
                <a:latin typeface="Microsoft YaHei" panose="020B0503020204020204" pitchFamily="34" charset="-122"/>
                <a:ea typeface="Microsoft YaHei" panose="020B0503020204020204" pitchFamily="34" charset="-122"/>
              </a:rPr>
              <a:t>指标）；</a:t>
            </a:r>
          </a:p>
          <a:p>
            <a:pPr marL="285750" indent="-285750">
              <a:lnSpc>
                <a:spcPct val="150000"/>
              </a:lnSpc>
              <a:buFont typeface="Arial" panose="020B060402020209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可视化展示活动点地理位置、活动距离之间等关键信息；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执行流程图（重大活动预测流程）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245889" y="6572240"/>
            <a:ext cx="907621" cy="369332"/>
          </a:xfrm>
          <a:prstGeom prst="rect">
            <a:avLst/>
          </a:prstGeom>
          <a:noFill/>
        </p:spPr>
        <p:txBody>
          <a:bodyPr wrap="none" rtlCol="0">
            <a:spAutoFit/>
          </a:bodyPr>
          <a:lstStyle/>
          <a:p>
            <a:r>
              <a:rPr kumimoji="1" lang="zh-CN" altLang="en-US" dirty="0">
                <a:solidFill>
                  <a:schemeClr val="bg1"/>
                </a:solidFill>
              </a:rPr>
              <a:t>示意图</a:t>
            </a:r>
          </a:p>
        </p:txBody>
      </p:sp>
      <p:pic>
        <p:nvPicPr>
          <p:cNvPr id="4" name="图片 3"/>
          <p:cNvPicPr>
            <a:picLocks noChangeAspect="1"/>
          </p:cNvPicPr>
          <p:nvPr/>
        </p:nvPicPr>
        <p:blipFill>
          <a:blip r:embed="rId2"/>
          <a:stretch>
            <a:fillRect/>
          </a:stretch>
        </p:blipFill>
        <p:spPr>
          <a:xfrm>
            <a:off x="57510" y="2235974"/>
            <a:ext cx="12192000" cy="28480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机器人监控、管理说明（重大活动预测流程）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3131" y="1419548"/>
            <a:ext cx="11716669" cy="5029390"/>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1.</a:t>
            </a:r>
            <a:r>
              <a:rPr kumimoji="1" lang="zh-CN" altLang="en-US" dirty="0">
                <a:solidFill>
                  <a:schemeClr val="bg1"/>
                </a:solidFill>
                <a:latin typeface="Microsoft YaHei" panose="020B0503020204020204" pitchFamily="34" charset="-122"/>
                <a:ea typeface="Microsoft YaHei" panose="020B0503020204020204" pitchFamily="34" charset="-122"/>
              </a:rPr>
              <a:t>   初始化环境及变量（数据文件存储路径、区域列表、活动关联范围参数、地市参数等）</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2.</a:t>
            </a:r>
            <a:r>
              <a:rPr kumimoji="1" lang="zh-CN" altLang="en-US" dirty="0">
                <a:solidFill>
                  <a:schemeClr val="bg1"/>
                </a:solidFill>
                <a:latin typeface="Microsoft YaHei" panose="020B0503020204020204" pitchFamily="34" charset="-122"/>
                <a:ea typeface="Microsoft YaHei" panose="020B0503020204020204" pitchFamily="34" charset="-122"/>
              </a:rPr>
              <a:t>   获取该地市相关区域当前时间前</a:t>
            </a:r>
            <a:r>
              <a:rPr kumimoji="1" lang="en-US" altLang="zh-CN" dirty="0">
                <a:solidFill>
                  <a:schemeClr val="bg1"/>
                </a:solidFill>
                <a:latin typeface="Microsoft YaHei" panose="020B0503020204020204" pitchFamily="34" charset="-122"/>
                <a:ea typeface="Microsoft YaHei" panose="020B0503020204020204" pitchFamily="34" charset="-122"/>
              </a:rPr>
              <a:t>8</a:t>
            </a:r>
            <a:r>
              <a:rPr kumimoji="1" lang="zh-CN" altLang="en-US" dirty="0">
                <a:solidFill>
                  <a:schemeClr val="bg1"/>
                </a:solidFill>
                <a:latin typeface="Microsoft YaHei" panose="020B0503020204020204" pitchFamily="34" charset="-122"/>
                <a:ea typeface="Microsoft YaHei" panose="020B0503020204020204" pitchFamily="34" charset="-122"/>
              </a:rPr>
              <a:t>天的</a:t>
            </a:r>
            <a:r>
              <a:rPr kumimoji="1" lang="en-US" altLang="zh-CN" dirty="0">
                <a:solidFill>
                  <a:schemeClr val="bg1"/>
                </a:solidFill>
                <a:latin typeface="Microsoft YaHei" panose="020B0503020204020204" pitchFamily="34" charset="-122"/>
                <a:ea typeface="Microsoft YaHei" panose="020B0503020204020204" pitchFamily="34" charset="-122"/>
              </a:rPr>
              <a:t>KPI</a:t>
            </a:r>
            <a:r>
              <a:rPr kumimoji="1" lang="zh-CN" altLang="en-US" dirty="0">
                <a:solidFill>
                  <a:schemeClr val="bg1"/>
                </a:solidFill>
                <a:latin typeface="Microsoft YaHei" panose="020B0503020204020204" pitchFamily="34" charset="-122"/>
                <a:ea typeface="Microsoft YaHei" panose="020B0503020204020204" pitchFamily="34" charset="-122"/>
              </a:rPr>
              <a:t>数据</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3.</a:t>
            </a:r>
            <a:r>
              <a:rPr kumimoji="1" lang="zh-CN" altLang="en-US" dirty="0">
                <a:solidFill>
                  <a:schemeClr val="bg1"/>
                </a:solidFill>
                <a:latin typeface="Microsoft YaHei" panose="020B0503020204020204" pitchFamily="34" charset="-122"/>
                <a:ea typeface="Microsoft YaHei" panose="020B0503020204020204" pitchFamily="34" charset="-122"/>
              </a:rPr>
              <a:t>   对数据进行清洗、缺失值填充，字段转换等操作</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4.</a:t>
            </a:r>
            <a:r>
              <a:rPr kumimoji="1" lang="zh-CN" altLang="en-US" dirty="0">
                <a:solidFill>
                  <a:schemeClr val="bg1"/>
                </a:solidFill>
                <a:latin typeface="Microsoft YaHei" panose="020B0503020204020204" pitchFamily="34" charset="-122"/>
                <a:ea typeface="Microsoft YaHei" panose="020B0503020204020204" pitchFamily="34" charset="-122"/>
              </a:rPr>
              <a:t>   调用用户数预测模型（</a:t>
            </a:r>
            <a:r>
              <a:rPr kumimoji="1" lang="en-US" altLang="zh-CN" dirty="0">
                <a:solidFill>
                  <a:schemeClr val="bg1"/>
                </a:solidFill>
                <a:latin typeface="Microsoft YaHei" panose="020B0503020204020204" pitchFamily="34" charset="-122"/>
                <a:ea typeface="Microsoft YaHei" panose="020B0503020204020204" pitchFamily="34" charset="-122"/>
              </a:rPr>
              <a:t>AI</a:t>
            </a:r>
            <a:r>
              <a:rPr kumimoji="1" lang="zh-CN" altLang="en-US" dirty="0">
                <a:solidFill>
                  <a:schemeClr val="bg1"/>
                </a:solidFill>
                <a:latin typeface="Microsoft YaHei" panose="020B0503020204020204" pitchFamily="34" charset="-122"/>
                <a:ea typeface="Microsoft YaHei" panose="020B0503020204020204" pitchFamily="34" charset="-122"/>
              </a:rPr>
              <a:t>）对每个小区基站的用户连接数进行预测</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5.</a:t>
            </a:r>
            <a:r>
              <a:rPr kumimoji="1" lang="zh-CN" altLang="en-US" dirty="0">
                <a:solidFill>
                  <a:schemeClr val="bg1"/>
                </a:solidFill>
                <a:latin typeface="Microsoft YaHei" panose="020B0503020204020204" pitchFamily="34" charset="-122"/>
                <a:ea typeface="Microsoft YaHei" panose="020B0503020204020204" pitchFamily="34" charset="-122"/>
              </a:rPr>
              <a:t>   计算每个小区预测用户数与真实用户数的差值</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6.</a:t>
            </a:r>
            <a:r>
              <a:rPr kumimoji="1" lang="zh-CN" altLang="en-US" dirty="0">
                <a:solidFill>
                  <a:schemeClr val="bg1"/>
                </a:solidFill>
                <a:latin typeface="Microsoft YaHei" panose="020B0503020204020204" pitchFamily="34" charset="-122"/>
                <a:ea typeface="Microsoft YaHei" panose="020B0503020204020204" pitchFamily="34" charset="-122"/>
              </a:rPr>
              <a:t>   调用用户数变化异常小区聚类（</a:t>
            </a:r>
            <a:r>
              <a:rPr kumimoji="1" lang="en-US" altLang="zh-CN" dirty="0">
                <a:solidFill>
                  <a:schemeClr val="bg1"/>
                </a:solidFill>
                <a:latin typeface="Microsoft YaHei" panose="020B0503020204020204" pitchFamily="34" charset="-122"/>
                <a:ea typeface="Microsoft YaHei" panose="020B0503020204020204" pitchFamily="34" charset="-122"/>
              </a:rPr>
              <a:t>AI</a:t>
            </a:r>
            <a:r>
              <a:rPr kumimoji="1" lang="zh-CN" altLang="en-US" dirty="0">
                <a:solidFill>
                  <a:schemeClr val="bg1"/>
                </a:solidFill>
                <a:latin typeface="Microsoft YaHei" panose="020B0503020204020204" pitchFamily="34" charset="-122"/>
                <a:ea typeface="Microsoft YaHei" panose="020B0503020204020204" pitchFamily="34" charset="-122"/>
              </a:rPr>
              <a:t>），输出预测的活动中心点</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7.</a:t>
            </a:r>
            <a:r>
              <a:rPr kumimoji="1" lang="zh-CN" altLang="en-US" dirty="0">
                <a:solidFill>
                  <a:schemeClr val="bg1"/>
                </a:solidFill>
                <a:latin typeface="Microsoft YaHei" panose="020B0503020204020204" pitchFamily="34" charset="-122"/>
                <a:ea typeface="Microsoft YaHei" panose="020B0503020204020204" pitchFamily="34" charset="-122"/>
              </a:rPr>
              <a:t>   调用活动地点预测模型对活动点距离活动发生的时长进行预测，结果输出到文件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8.</a:t>
            </a:r>
            <a:r>
              <a:rPr kumimoji="1" lang="zh-CN" altLang="en-US" dirty="0">
                <a:solidFill>
                  <a:schemeClr val="bg1"/>
                </a:solidFill>
                <a:latin typeface="Microsoft YaHei" panose="020B0503020204020204" pitchFamily="34" charset="-122"/>
                <a:ea typeface="Microsoft YaHei" panose="020B0503020204020204" pitchFamily="34" charset="-122"/>
              </a:rPr>
              <a:t>   调用文件加载节点对模型输出的结果文件进行加载处理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9.</a:t>
            </a:r>
            <a:r>
              <a:rPr kumimoji="1" lang="zh-CN" altLang="en-US" dirty="0">
                <a:solidFill>
                  <a:schemeClr val="bg1"/>
                </a:solidFill>
                <a:latin typeface="Microsoft YaHei" panose="020B0503020204020204" pitchFamily="34" charset="-122"/>
                <a:ea typeface="Microsoft YaHei" panose="020B0503020204020204" pitchFamily="34" charset="-122"/>
              </a:rPr>
              <a:t>   调用数据库组件对历史数据进行清理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10.</a:t>
            </a:r>
            <a:r>
              <a:rPr kumimoji="1" lang="zh-CN" altLang="en-US" dirty="0">
                <a:solidFill>
                  <a:schemeClr val="bg1"/>
                </a:solidFill>
                <a:latin typeface="Microsoft YaHei" panose="020B0503020204020204" pitchFamily="34" charset="-122"/>
                <a:ea typeface="Microsoft YaHei" panose="020B0503020204020204" pitchFamily="34" charset="-122"/>
              </a:rPr>
              <a:t> 调用数据库组件加载输出的结果数据进行入库存储操作</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11.</a:t>
            </a:r>
            <a:r>
              <a:rPr kumimoji="1" lang="zh-CN" altLang="en-US" dirty="0">
                <a:solidFill>
                  <a:schemeClr val="bg1"/>
                </a:solidFill>
                <a:latin typeface="Microsoft YaHei" panose="020B0503020204020204" pitchFamily="34" charset="-122"/>
                <a:ea typeface="Microsoft YaHei" panose="020B0503020204020204" pitchFamily="34" charset="-122"/>
              </a:rPr>
              <a:t> 对活动点关联情况进行分析，根据设定的地理范围，寻找在一定时间范围内位置接近的活动点进行关联合并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12.</a:t>
            </a:r>
            <a:r>
              <a:rPr kumimoji="1" lang="zh-CN" altLang="en-US" dirty="0">
                <a:solidFill>
                  <a:schemeClr val="bg1"/>
                </a:solidFill>
                <a:latin typeface="Microsoft YaHei" panose="020B0503020204020204" pitchFamily="34" charset="-122"/>
                <a:ea typeface="Microsoft YaHei" panose="020B0503020204020204" pitchFamily="34" charset="-122"/>
              </a:rPr>
              <a:t> 活动点关联的小区基站数据入库</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执行流程图（预测模型自动更新流程）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245889" y="6572240"/>
            <a:ext cx="907621" cy="369332"/>
          </a:xfrm>
          <a:prstGeom prst="rect">
            <a:avLst/>
          </a:prstGeom>
          <a:noFill/>
        </p:spPr>
        <p:txBody>
          <a:bodyPr wrap="none" rtlCol="0">
            <a:spAutoFit/>
          </a:bodyPr>
          <a:lstStyle/>
          <a:p>
            <a:r>
              <a:rPr kumimoji="1" lang="zh-CN" altLang="en-US" dirty="0">
                <a:solidFill>
                  <a:schemeClr val="bg1"/>
                </a:solidFill>
              </a:rPr>
              <a:t>示意图</a:t>
            </a:r>
          </a:p>
        </p:txBody>
      </p:sp>
      <p:pic>
        <p:nvPicPr>
          <p:cNvPr id="6" name="图片 5"/>
          <p:cNvPicPr>
            <a:picLocks noChangeAspect="1"/>
          </p:cNvPicPr>
          <p:nvPr/>
        </p:nvPicPr>
        <p:blipFill>
          <a:blip r:embed="rId2"/>
          <a:stretch>
            <a:fillRect/>
          </a:stretch>
        </p:blipFill>
        <p:spPr>
          <a:xfrm>
            <a:off x="1052000" y="1442013"/>
            <a:ext cx="9275907" cy="47816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机器人监控、管理说明（预测模型自动更新流程）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9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87619" y="1475992"/>
            <a:ext cx="10727617" cy="170540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1.</a:t>
            </a:r>
            <a:r>
              <a:rPr kumimoji="1" lang="zh-CN" altLang="en-US" dirty="0">
                <a:solidFill>
                  <a:schemeClr val="bg1"/>
                </a:solidFill>
                <a:latin typeface="Microsoft YaHei" panose="020B0503020204020204" pitchFamily="34" charset="-122"/>
                <a:ea typeface="Microsoft YaHei" panose="020B0503020204020204" pitchFamily="34" charset="-122"/>
              </a:rPr>
              <a:t>   初始化环境及变量（数据文件存储路径、区域列表、活动关联范围参数、地市参数等）</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2.</a:t>
            </a:r>
            <a:r>
              <a:rPr kumimoji="1" lang="zh-CN" altLang="en-US" dirty="0">
                <a:solidFill>
                  <a:schemeClr val="bg1"/>
                </a:solidFill>
                <a:latin typeface="Microsoft YaHei" panose="020B0503020204020204" pitchFamily="34" charset="-122"/>
                <a:ea typeface="Microsoft YaHei" panose="020B0503020204020204" pitchFamily="34" charset="-122"/>
              </a:rPr>
              <a:t>   获取该地市相关区域当前时间前</a:t>
            </a:r>
            <a:r>
              <a:rPr kumimoji="1" lang="en-US" altLang="zh-CN" dirty="0">
                <a:solidFill>
                  <a:schemeClr val="bg1"/>
                </a:solidFill>
                <a:latin typeface="Microsoft YaHei" panose="020B0503020204020204" pitchFamily="34" charset="-122"/>
                <a:ea typeface="Microsoft YaHei" panose="020B0503020204020204" pitchFamily="34" charset="-122"/>
              </a:rPr>
              <a:t>60</a:t>
            </a:r>
            <a:r>
              <a:rPr kumimoji="1" lang="zh-CN" altLang="en-US" dirty="0">
                <a:solidFill>
                  <a:schemeClr val="bg1"/>
                </a:solidFill>
                <a:latin typeface="Microsoft YaHei" panose="020B0503020204020204" pitchFamily="34" charset="-122"/>
                <a:ea typeface="Microsoft YaHei" panose="020B0503020204020204" pitchFamily="34" charset="-122"/>
              </a:rPr>
              <a:t>天的</a:t>
            </a:r>
            <a:r>
              <a:rPr kumimoji="1" lang="en-US" altLang="zh-CN" dirty="0">
                <a:solidFill>
                  <a:schemeClr val="bg1"/>
                </a:solidFill>
                <a:latin typeface="Microsoft YaHei" panose="020B0503020204020204" pitchFamily="34" charset="-122"/>
                <a:ea typeface="Microsoft YaHei" panose="020B0503020204020204" pitchFamily="34" charset="-122"/>
              </a:rPr>
              <a:t>KPI</a:t>
            </a:r>
            <a:r>
              <a:rPr kumimoji="1" lang="zh-CN" altLang="en-US" dirty="0">
                <a:solidFill>
                  <a:schemeClr val="bg1"/>
                </a:solidFill>
                <a:latin typeface="Microsoft YaHei" panose="020B0503020204020204" pitchFamily="34" charset="-122"/>
                <a:ea typeface="Microsoft YaHei" panose="020B0503020204020204" pitchFamily="34" charset="-122"/>
              </a:rPr>
              <a:t>数据，并对数据做清洗、缺失值填充，字段转换等操作</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9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3.</a:t>
            </a:r>
            <a:r>
              <a:rPr kumimoji="1" lang="zh-CN" altLang="en-US" dirty="0">
                <a:solidFill>
                  <a:schemeClr val="bg1"/>
                </a:solidFill>
                <a:latin typeface="Microsoft YaHei" panose="020B0503020204020204" pitchFamily="34" charset="-122"/>
                <a:ea typeface="Microsoft YaHei" panose="020B0503020204020204" pitchFamily="34" charset="-122"/>
              </a:rPr>
              <a:t>   针对该地市配置的区域列表，循环进行模型训练更新。</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a:lnSpc>
                <a:spcPct val="150000"/>
              </a:lnSpc>
            </a:pPr>
            <a:r>
              <a:rPr kumimoji="1" lang="zh-CN" altLang="en-US" dirty="0">
                <a:solidFill>
                  <a:schemeClr val="accent4">
                    <a:lumMod val="40000"/>
                    <a:lumOff val="60000"/>
                  </a:schemeClr>
                </a:solidFill>
                <a:latin typeface="Microsoft YaHei" panose="020B0503020204020204" pitchFamily="34" charset="-122"/>
                <a:ea typeface="Microsoft YaHei" panose="020B0503020204020204" pitchFamily="34" charset="-122"/>
              </a:rPr>
              <a:t>（其他地市都是相同的过程步骤）</a:t>
            </a:r>
            <a:endParaRPr kumimoji="1" lang="en-US" altLang="zh-CN" dirty="0">
              <a:solidFill>
                <a:schemeClr val="accent4">
                  <a:lumMod val="40000"/>
                  <a:lumOff val="60000"/>
                </a:schemeClr>
              </a:solidFill>
              <a:latin typeface="Microsoft YaHei" panose="020B0503020204020204" pitchFamily="34" charset="-122"/>
              <a:ea typeface="Microsoft YaHei"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1342</Words>
  <Application>Microsoft Macintosh PowerPoint</Application>
  <PresentationFormat>宽屏</PresentationFormat>
  <Paragraphs>107</Paragraphs>
  <Slides>12</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等线</vt:lpstr>
      <vt:lpstr>方正粗黑宋简体</vt:lpstr>
      <vt:lpstr>华文仿宋</vt:lpstr>
      <vt:lpstr>Microsoft YaHei</vt:lpstr>
      <vt:lpstr>Microsoft YaHei</vt:lpstr>
      <vt:lpstr>Arial Unicode MS</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肖 亮庆</cp:lastModifiedBy>
  <cp:revision>155</cp:revision>
  <dcterms:created xsi:type="dcterms:W3CDTF">2021-05-24T00:29:40Z</dcterms:created>
  <dcterms:modified xsi:type="dcterms:W3CDTF">2021-06-10T02:49:41Z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2052-2.8.1.4649</vt:lpwstr>
  </property>
</Properties>
</file>